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embeddedFontLst>
    <p:embeddedFont>
      <p:font typeface="Proxima Nova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2" name="Asha Riley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ProximaNova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ProximaNova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ProximaNova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1-04-21T21:25:02.074">
    <p:pos x="6000" y="0"/>
    <p:text>Phil can you share about changes to master schedule that have been influenced by the CLC indicators?
I think it would be good to touch on  
- Bio sequence change
- The importance of filling the Spanish department vacancy (maybe highlight Maribel)
- The changes in math 
- Your hope to ensure all students access the SAT (I think you were investigating how to have all Juniors test right?)
- Other important shifts I am missing?</p:tex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2" dt="2021-04-21T21:25:53.499">
    <p:pos x="6000" y="0"/>
    <p:text>Phil you can speak to how the high school has implemented Naviance to accomplish these requirements.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d36c5ed2c1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d36c5ed2c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place we update the board on Naviance progress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112485cb2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112485cb2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685aae832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685aae832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5685aae832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5685aae832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Highlight construction of new site to educate families on pathway options, dual credit options,etc.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36c5ed2c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36c5ed2c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685aae832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685aae832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d36c5ed2c1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d36c5ed2c1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Phil can share about changes to master schedule that have been influenced by the CLC indicators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5685aae832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5685aae832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5685aae832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5685aae832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comments" Target="../comments/comment2.xml"/><Relationship Id="rId4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sites.google.com/woodlandschools.org/whs-curriculum-handbook/pathways?authuser=0" TargetMode="External"/><Relationship Id="rId4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ocs.google.com/document/d/1gxG2VotptLlbilPjvR-AP9oXq6HvxQ2bBwJptLV65pU/edit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sites.google.com/woodlandschools.org/whs-curriculum-handbook/dual-credit/college-in-the-high-school?authuser=0" TargetMode="External"/><Relationship Id="rId4" Type="http://schemas.openxmlformats.org/officeDocument/2006/relationships/hyperlink" Target="https://sites.google.com/woodlandschools.org/whs-curriculum-handbook/dual-credit/college-in-the-high-school?authuser=0" TargetMode="External"/><Relationship Id="rId5" Type="http://schemas.openxmlformats.org/officeDocument/2006/relationships/hyperlink" Target="https://sites.google.com/woodlandschools.org/whs-curriculum-handbook/dual-credit/college-in-the-high-school?authuser=0" TargetMode="External"/><Relationship Id="rId6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comments" Target="../comments/comment1.xml"/><Relationship Id="rId4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2920525" y="1257300"/>
            <a:ext cx="60150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900"/>
              <a:t>Ready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Career• Life •College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2920525" y="3216575"/>
            <a:ext cx="5911800" cy="70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School Board Workshop  • April 28, 2021</a:t>
            </a:r>
            <a:endParaRPr i="1"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62775"/>
            <a:ext cx="1905000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>
          <a:xfrm>
            <a:off x="311700" y="178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High School and Beyond Plan</a:t>
            </a:r>
            <a:endParaRPr b="1"/>
          </a:p>
        </p:txBody>
      </p:sp>
      <p:sp>
        <p:nvSpPr>
          <p:cNvPr id="122" name="Google Shape;122;p22"/>
          <p:cNvSpPr txBox="1"/>
          <p:nvPr>
            <p:ph idx="2" type="body"/>
          </p:nvPr>
        </p:nvSpPr>
        <p:spPr>
          <a:xfrm>
            <a:off x="311700" y="782575"/>
            <a:ext cx="8520600" cy="36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Preparing to be Career, College, and Life Ready with Naviance</a:t>
            </a:r>
            <a:endParaRPr b="1" sz="1600"/>
          </a:p>
          <a:p>
            <a:pPr indent="-320675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575757"/>
              </a:buClr>
              <a:buSzPts val="1450"/>
              <a:buFont typeface="Proxima Nova"/>
              <a:buChar char="●"/>
            </a:pPr>
            <a:r>
              <a:rPr lang="en" sz="1450">
                <a:solidFill>
                  <a:srgbClr val="575757"/>
                </a:solidFill>
                <a:highlight>
                  <a:srgbClr val="FFFFFF"/>
                </a:highlight>
              </a:rPr>
              <a:t>Identification of career goals aided by a skills and interest assessment.</a:t>
            </a:r>
            <a:endParaRPr sz="1450">
              <a:solidFill>
                <a:srgbClr val="575757"/>
              </a:solidFill>
              <a:highlight>
                <a:srgbClr val="FFFFFF"/>
              </a:highlight>
            </a:endParaRPr>
          </a:p>
          <a:p>
            <a:pPr indent="-32067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450"/>
              <a:buFont typeface="Proxima Nova"/>
              <a:buChar char="●"/>
            </a:pPr>
            <a:r>
              <a:rPr lang="en" sz="1450">
                <a:solidFill>
                  <a:srgbClr val="575757"/>
                </a:solidFill>
                <a:highlight>
                  <a:srgbClr val="FFFFFF"/>
                </a:highlight>
              </a:rPr>
              <a:t>Identification of educational goals.</a:t>
            </a:r>
            <a:endParaRPr sz="1450">
              <a:solidFill>
                <a:srgbClr val="575757"/>
              </a:solidFill>
              <a:highlight>
                <a:srgbClr val="FFFFFF"/>
              </a:highlight>
            </a:endParaRPr>
          </a:p>
          <a:p>
            <a:pPr indent="-32067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450"/>
              <a:buFont typeface="Proxima Nova"/>
              <a:buChar char="●"/>
            </a:pPr>
            <a:r>
              <a:rPr lang="en" sz="1450">
                <a:solidFill>
                  <a:srgbClr val="575757"/>
                </a:solidFill>
                <a:highlight>
                  <a:srgbClr val="FFFFFF"/>
                </a:highlight>
              </a:rPr>
              <a:t>A four-year plan for courses taken in high school that satisfies state and local graduation requirements and aligns with students' secondary and postsecondary goals that may include education, training, and careers.</a:t>
            </a:r>
            <a:endParaRPr sz="1450">
              <a:solidFill>
                <a:srgbClr val="575757"/>
              </a:solidFill>
              <a:highlight>
                <a:srgbClr val="FFFFFF"/>
              </a:highlight>
            </a:endParaRPr>
          </a:p>
          <a:p>
            <a:pPr indent="-32067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450"/>
              <a:buFont typeface="Proxima Nova"/>
              <a:buChar char="●"/>
            </a:pPr>
            <a:r>
              <a:rPr lang="en" sz="1450">
                <a:solidFill>
                  <a:srgbClr val="575757"/>
                </a:solidFill>
                <a:highlight>
                  <a:srgbClr val="FFFFFF"/>
                </a:highlight>
              </a:rPr>
              <a:t>Options for satisfying state and local graduation requirements, taking into account academic acceleration (RCW 28A.320.195), dual credit courses, Career and Technical Education programs, and graduation pathway options. </a:t>
            </a:r>
            <a:endParaRPr sz="1450">
              <a:solidFill>
                <a:srgbClr val="575757"/>
              </a:solidFill>
              <a:highlight>
                <a:srgbClr val="FFFFFF"/>
              </a:highlight>
            </a:endParaRPr>
          </a:p>
          <a:p>
            <a:pPr indent="-32067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450"/>
              <a:buFont typeface="Proxima Nova"/>
              <a:buChar char="●"/>
            </a:pPr>
            <a:r>
              <a:rPr lang="en" sz="1450">
                <a:solidFill>
                  <a:srgbClr val="575757"/>
                </a:solidFill>
                <a:highlight>
                  <a:srgbClr val="FFFFFF"/>
                </a:highlight>
              </a:rPr>
              <a:t>Resume or activity log, that includes the student’s education, work experience, community service, including how districts recognize community service (RCW 28A.320.193)</a:t>
            </a:r>
            <a:endParaRPr sz="1450">
              <a:solidFill>
                <a:srgbClr val="575757"/>
              </a:solidFill>
              <a:highlight>
                <a:srgbClr val="FFFFFF"/>
              </a:highlight>
            </a:endParaRPr>
          </a:p>
          <a:p>
            <a:pPr indent="-32067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450"/>
              <a:buFont typeface="Proxima Nova"/>
              <a:buChar char="●"/>
            </a:pPr>
            <a:r>
              <a:rPr lang="en" sz="1450">
                <a:solidFill>
                  <a:srgbClr val="575757"/>
                </a:solidFill>
                <a:highlight>
                  <a:srgbClr val="FFFFFF"/>
                </a:highlight>
              </a:rPr>
              <a:t>Evidence that the student has received information on federal and state financial aid programs that help pay for postsecondary programs</a:t>
            </a:r>
            <a:endParaRPr sz="1450">
              <a:solidFill>
                <a:srgbClr val="575757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3" name="Google Shape;123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83875" y="88575"/>
            <a:ext cx="1248425" cy="168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Our Vision for Woodland Public Schools</a:t>
            </a:r>
            <a:endParaRPr b="1"/>
          </a:p>
        </p:txBody>
      </p:sp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311700" y="1182125"/>
            <a:ext cx="8520600" cy="338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Woodland Public Schools, in partnership with</a:t>
            </a:r>
            <a:endParaRPr i="1" sz="2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families and the community, will create a PreK-12 system that serves and supports ALL children-and ensures that EACH child has FULL access to, is engaged in, and obtains an excellent education that </a:t>
            </a:r>
            <a:r>
              <a:rPr i="1" lang="en" sz="230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prepares them for responsible citizenship and a future of adaptability and success in life and their chosen endeavors</a:t>
            </a:r>
            <a:endParaRPr sz="2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83875" y="177425"/>
            <a:ext cx="1248425" cy="168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60475" y="126700"/>
            <a:ext cx="50521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Career</a:t>
            </a:r>
            <a:r>
              <a:rPr b="1" lang="en"/>
              <a:t> Ready</a:t>
            </a:r>
            <a:endParaRPr b="1"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130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Identified a</a:t>
            </a:r>
            <a:r>
              <a:rPr lang="en" sz="1600" u="sng">
                <a:solidFill>
                  <a:schemeClr val="dk2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career pathway</a:t>
            </a:r>
            <a:r>
              <a:rPr lang="en" sz="1600">
                <a:solidFill>
                  <a:schemeClr val="dk2"/>
                </a:solidFill>
              </a:rPr>
              <a:t> </a:t>
            </a:r>
            <a:r>
              <a:rPr lang="en" sz="1600">
                <a:solidFill>
                  <a:srgbClr val="000000"/>
                </a:solidFill>
              </a:rPr>
              <a:t>AND meet two or more of the indicators below: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  <a:p>
            <a:pPr indent="-3302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roxima Nova"/>
              <a:buChar char="●"/>
            </a:pPr>
            <a:r>
              <a:rPr i="1" lang="en" sz="1600">
                <a:solidFill>
                  <a:srgbClr val="000000"/>
                </a:solidFill>
              </a:rPr>
              <a:t>90% Attendance </a:t>
            </a:r>
            <a:endParaRPr i="1" sz="1600">
              <a:solidFill>
                <a:srgbClr val="000000"/>
              </a:solidFill>
            </a:endParaRPr>
          </a:p>
          <a:p>
            <a:pPr indent="-3302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roxima Nova"/>
              <a:buChar char="●"/>
            </a:pPr>
            <a:r>
              <a:rPr i="1" lang="en" sz="1600">
                <a:solidFill>
                  <a:srgbClr val="000000"/>
                </a:solidFill>
              </a:rPr>
              <a:t>Two or more organized Extracurricular and/or Co-Curricular activities - (Five Lab)</a:t>
            </a:r>
            <a:endParaRPr i="1" sz="1600" strike="sngStrike">
              <a:solidFill>
                <a:srgbClr val="000000"/>
              </a:solidFill>
            </a:endParaRPr>
          </a:p>
          <a:p>
            <a:pPr indent="-3302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roxima Nova"/>
              <a:buChar char="●"/>
            </a:pPr>
            <a:r>
              <a:rPr lang="en" sz="1600">
                <a:solidFill>
                  <a:srgbClr val="000000"/>
                </a:solidFill>
              </a:rPr>
              <a:t>Workplace Learning Experience</a:t>
            </a:r>
            <a:endParaRPr sz="1600">
              <a:solidFill>
                <a:srgbClr val="000000"/>
              </a:solidFill>
            </a:endParaRPr>
          </a:p>
          <a:p>
            <a:pPr indent="-3302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roxima Nova"/>
              <a:buChar char="●"/>
            </a:pPr>
            <a:r>
              <a:rPr lang="en" sz="1600">
                <a:solidFill>
                  <a:srgbClr val="000000"/>
                </a:solidFill>
              </a:rPr>
              <a:t>Industry Credential</a:t>
            </a:r>
            <a:endParaRPr sz="1600">
              <a:solidFill>
                <a:srgbClr val="000000"/>
              </a:solidFill>
            </a:endParaRPr>
          </a:p>
          <a:p>
            <a:pPr indent="-3302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roxima Nova"/>
              <a:buChar char="●"/>
            </a:pPr>
            <a:r>
              <a:rPr lang="en" sz="1600">
                <a:solidFill>
                  <a:srgbClr val="000000"/>
                </a:solidFill>
              </a:rPr>
              <a:t>Dual Credit Career Pathway Course</a:t>
            </a:r>
            <a:endParaRPr sz="1600">
              <a:solidFill>
                <a:srgbClr val="000000"/>
              </a:solidFill>
            </a:endParaRPr>
          </a:p>
          <a:p>
            <a:pPr indent="-3302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roxima Nova"/>
              <a:buChar char="●"/>
            </a:pPr>
            <a:r>
              <a:rPr lang="en" sz="1600">
                <a:solidFill>
                  <a:srgbClr val="000000"/>
                </a:solidFill>
              </a:rPr>
              <a:t>Students entering the military or trade apprenticeships meet minimum scores on entry tests (ASVAB or Trade Test)</a:t>
            </a:r>
            <a:endParaRPr sz="2300">
              <a:solidFill>
                <a:srgbClr val="000000"/>
              </a:solidFill>
            </a:endParaRPr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83875" y="177425"/>
            <a:ext cx="1248425" cy="168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Career Ready Opportunities</a:t>
            </a:r>
            <a:endParaRPr b="1"/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7495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2300" u="sng">
                <a:solidFill>
                  <a:schemeClr val="dk2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WSD Career and Technical Education Programs</a:t>
            </a:r>
            <a:endParaRPr b="1" sz="2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College Ready</a:t>
            </a:r>
            <a:endParaRPr b="1"/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148195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000000"/>
                </a:solidFill>
              </a:rPr>
              <a:t>Option One: </a:t>
            </a:r>
            <a:r>
              <a:rPr lang="en" sz="1700">
                <a:solidFill>
                  <a:srgbClr val="000000"/>
                </a:solidFill>
              </a:rPr>
              <a:t>Earn a Grade Point Average of 2.8 out of 4.0 </a:t>
            </a:r>
            <a:r>
              <a:rPr lang="en" sz="1700" u="sng">
                <a:solidFill>
                  <a:srgbClr val="000000"/>
                </a:solidFill>
              </a:rPr>
              <a:t>and one or more of the following academic indicators:</a:t>
            </a:r>
            <a:endParaRPr sz="1700" u="sng">
              <a:solidFill>
                <a:srgbClr val="000000"/>
              </a:solidFill>
            </a:endParaRPr>
          </a:p>
          <a:p>
            <a:pPr indent="-33655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</a:pPr>
            <a:r>
              <a:rPr lang="en" sz="1700" u="sng">
                <a:solidFill>
                  <a:schemeClr val="dk2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Advanced Placement Exam (3+)</a:t>
            </a:r>
            <a:endParaRPr sz="1700">
              <a:solidFill>
                <a:schemeClr val="dk2"/>
              </a:solidFill>
            </a:endParaRPr>
          </a:p>
          <a:p>
            <a:pPr indent="-33655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</a:pPr>
            <a:r>
              <a:rPr lang="en" sz="1700" u="sng">
                <a:solidFill>
                  <a:schemeClr val="dk2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Advanced Placement Course (A, B or C)</a:t>
            </a:r>
            <a:endParaRPr sz="1700">
              <a:solidFill>
                <a:schemeClr val="dk2"/>
              </a:solidFill>
            </a:endParaRPr>
          </a:p>
          <a:p>
            <a:pPr indent="-33655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</a:pPr>
            <a:r>
              <a:rPr lang="en" sz="1700" u="sng">
                <a:solidFill>
                  <a:schemeClr val="dk2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Dual Credit College English and/or Math (A, B or C)</a:t>
            </a:r>
            <a:endParaRPr sz="1700" strike="sngStrike">
              <a:solidFill>
                <a:schemeClr val="dk2"/>
              </a:solidFill>
            </a:endParaRPr>
          </a:p>
          <a:p>
            <a:pPr indent="-33655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●"/>
            </a:pPr>
            <a:r>
              <a:rPr lang="en" sz="1700">
                <a:solidFill>
                  <a:srgbClr val="000000"/>
                </a:solidFill>
              </a:rPr>
              <a:t>Algebra II </a:t>
            </a:r>
            <a:r>
              <a:rPr i="1" lang="en" sz="1700">
                <a:solidFill>
                  <a:srgbClr val="000000"/>
                </a:solidFill>
              </a:rPr>
              <a:t>Advanced Algebra</a:t>
            </a:r>
            <a:r>
              <a:rPr lang="en" sz="1700">
                <a:solidFill>
                  <a:srgbClr val="000000"/>
                </a:solidFill>
              </a:rPr>
              <a:t> (A, B or C)</a:t>
            </a:r>
            <a:endParaRPr sz="1700" strike="sngStrike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8"/>
          <p:cNvSpPr txBox="1"/>
          <p:nvPr>
            <p:ph idx="2" type="body"/>
          </p:nvPr>
        </p:nvSpPr>
        <p:spPr>
          <a:xfrm>
            <a:off x="4832400" y="1926950"/>
            <a:ext cx="3999900" cy="26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000000"/>
                </a:solidFill>
              </a:rPr>
              <a:t>Option Two:  </a:t>
            </a:r>
            <a:r>
              <a:rPr lang="en" sz="1600">
                <a:solidFill>
                  <a:srgbClr val="000000"/>
                </a:solidFill>
              </a:rPr>
              <a:t>Earn a Grade Point Average of 2.8 out of 4.0 </a:t>
            </a:r>
            <a:r>
              <a:rPr lang="en" sz="1600" u="sng">
                <a:solidFill>
                  <a:srgbClr val="000000"/>
                </a:solidFill>
              </a:rPr>
              <a:t>and Meet Standardized Testing Benchmarks below</a:t>
            </a:r>
            <a:r>
              <a:rPr lang="en" sz="1600">
                <a:solidFill>
                  <a:srgbClr val="000000"/>
                </a:solidFill>
              </a:rPr>
              <a:t> (minimum score)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  <a:p>
            <a:pPr indent="-3302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roxima Nova"/>
              <a:buChar char="●"/>
            </a:pPr>
            <a:r>
              <a:rPr lang="en" sz="1600">
                <a:solidFill>
                  <a:srgbClr val="000000"/>
                </a:solidFill>
              </a:rPr>
              <a:t>SAT Exam:  Math (530) Reading and Writing (480)</a:t>
            </a:r>
            <a:endParaRPr sz="1600">
              <a:solidFill>
                <a:srgbClr val="000000"/>
              </a:solidFill>
            </a:endParaRPr>
          </a:p>
          <a:p>
            <a:pPr indent="-3302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roxima Nova"/>
              <a:buChar char="●"/>
            </a:pPr>
            <a:r>
              <a:rPr lang="en" sz="1600">
                <a:solidFill>
                  <a:srgbClr val="000000"/>
                </a:solidFill>
              </a:rPr>
              <a:t>ACT Exam:  English (18) Reading (22) Science (23) Math (22)</a:t>
            </a:r>
            <a:endParaRPr sz="1600" strike="sngStrike">
              <a:solidFill>
                <a:srgbClr val="000000"/>
              </a:solidFill>
            </a:endParaRPr>
          </a:p>
          <a:p>
            <a:pPr indent="-3302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roxima Nova"/>
              <a:buChar char="●"/>
            </a:pPr>
            <a:r>
              <a:rPr lang="en" sz="1600">
                <a:solidFill>
                  <a:srgbClr val="000000"/>
                </a:solidFill>
              </a:rPr>
              <a:t>College Readiness Placement Assessment (i.e. Accuplacer)</a:t>
            </a:r>
            <a:endParaRPr sz="1800"/>
          </a:p>
        </p:txBody>
      </p:sp>
      <p:pic>
        <p:nvPicPr>
          <p:cNvPr id="94" name="Google Shape;94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83875" y="177425"/>
            <a:ext cx="1248425" cy="168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Increasing Access to College Credits</a:t>
            </a:r>
            <a:endParaRPr b="1"/>
          </a:p>
        </p:txBody>
      </p:sp>
      <p:sp>
        <p:nvSpPr>
          <p:cNvPr id="100" name="Google Shape;100;p19"/>
          <p:cNvSpPr txBox="1"/>
          <p:nvPr>
            <p:ph idx="1" type="body"/>
          </p:nvPr>
        </p:nvSpPr>
        <p:spPr>
          <a:xfrm>
            <a:off x="311700" y="1481950"/>
            <a:ext cx="7082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000000"/>
                </a:solidFill>
              </a:rPr>
              <a:t>Increasing College in the High School </a:t>
            </a:r>
            <a:endParaRPr b="1" sz="17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rgbClr val="000000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●"/>
            </a:pPr>
            <a:r>
              <a:rPr b="1" lang="en" sz="1700">
                <a:solidFill>
                  <a:srgbClr val="000000"/>
                </a:solidFill>
              </a:rPr>
              <a:t>Arizona State University Digital Prep</a:t>
            </a:r>
            <a:endParaRPr b="1" sz="17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rgbClr val="000000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●"/>
            </a:pPr>
            <a:r>
              <a:rPr b="1" lang="en" sz="1700">
                <a:solidFill>
                  <a:srgbClr val="000000"/>
                </a:solidFill>
              </a:rPr>
              <a:t>Lower Columbia College Online Learning </a:t>
            </a:r>
            <a:endParaRPr b="1" sz="1700">
              <a:solidFill>
                <a:srgbClr val="000000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83875" y="177425"/>
            <a:ext cx="1248425" cy="168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4-Year </a:t>
            </a:r>
            <a:r>
              <a:rPr b="1" lang="en"/>
              <a:t>College Ready</a:t>
            </a:r>
            <a:endParaRPr b="1"/>
          </a:p>
        </p:txBody>
      </p:sp>
      <p:sp>
        <p:nvSpPr>
          <p:cNvPr id="107" name="Google Shape;107;p20"/>
          <p:cNvSpPr txBox="1"/>
          <p:nvPr>
            <p:ph idx="1" type="body"/>
          </p:nvPr>
        </p:nvSpPr>
        <p:spPr>
          <a:xfrm>
            <a:off x="311700" y="1394300"/>
            <a:ext cx="7080900" cy="316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Earn a Grade Point Average of 3.2 out of 4.0 or higher </a:t>
            </a:r>
            <a:r>
              <a:rPr lang="en" sz="1800" u="sng">
                <a:solidFill>
                  <a:srgbClr val="000000"/>
                </a:solidFill>
              </a:rPr>
              <a:t>and all of the following Academic and Testing Benchmarks below:</a:t>
            </a:r>
            <a:endParaRPr sz="1800" u="sng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Earn One Credit in Quantitative Mathematics in Senior Year, Algebra II or </a:t>
            </a:r>
            <a:r>
              <a:rPr lang="en" sz="1800" u="sng">
                <a:solidFill>
                  <a:srgbClr val="000000"/>
                </a:solidFill>
              </a:rPr>
              <a:t>above</a:t>
            </a:r>
            <a:r>
              <a:rPr lang="en" sz="1800">
                <a:solidFill>
                  <a:srgbClr val="000000"/>
                </a:solidFill>
              </a:rPr>
              <a:t>. (A or B)</a:t>
            </a:r>
            <a:endParaRPr sz="1800">
              <a:solidFill>
                <a:srgbClr val="000000"/>
              </a:solidFill>
            </a:endParaRPr>
          </a:p>
          <a:p>
            <a:pPr indent="-34290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Earn One Credit in AP or College level Science in Senior Year. (A or B)</a:t>
            </a:r>
            <a:endParaRPr sz="1800">
              <a:solidFill>
                <a:srgbClr val="000000"/>
              </a:solidFill>
            </a:endParaRPr>
          </a:p>
          <a:p>
            <a:pPr indent="-34290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2 credits of World Language or American Sign Language</a:t>
            </a:r>
            <a:endParaRPr sz="1800">
              <a:solidFill>
                <a:srgbClr val="000000"/>
              </a:solidFill>
            </a:endParaRPr>
          </a:p>
          <a:p>
            <a:pPr indent="-34290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2 credits of visual, fine or performing arts -or- 1 Arts and 1 Academic elective credit</a:t>
            </a:r>
            <a:endParaRPr sz="1800">
              <a:solidFill>
                <a:srgbClr val="000000"/>
              </a:solidFill>
            </a:endParaRPr>
          </a:p>
          <a:p>
            <a:pPr indent="-34290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SAT Score 1100 (combined) or ACT Score 23 (Composite)</a:t>
            </a:r>
            <a:endParaRPr b="1" sz="2300">
              <a:solidFill>
                <a:srgbClr val="000000"/>
              </a:solidFill>
            </a:endParaRPr>
          </a:p>
        </p:txBody>
      </p:sp>
      <p:pic>
        <p:nvPicPr>
          <p:cNvPr id="108" name="Google Shape;108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83875" y="177425"/>
            <a:ext cx="1248425" cy="168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College</a:t>
            </a:r>
            <a:r>
              <a:rPr b="1" lang="en"/>
              <a:t> Ready… Additional Factors</a:t>
            </a:r>
            <a:endParaRPr b="1"/>
          </a:p>
        </p:txBody>
      </p:sp>
      <p:sp>
        <p:nvSpPr>
          <p:cNvPr id="114" name="Google Shape;114;p21"/>
          <p:cNvSpPr txBox="1"/>
          <p:nvPr>
            <p:ph idx="1" type="body"/>
          </p:nvPr>
        </p:nvSpPr>
        <p:spPr>
          <a:xfrm>
            <a:off x="311700" y="2252500"/>
            <a:ext cx="8520600" cy="231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Earning As, Bs, Cs; </a:t>
            </a:r>
            <a:endParaRPr sz="1800">
              <a:solidFill>
                <a:srgbClr val="000000"/>
              </a:solidFill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FAFSA Completion; </a:t>
            </a:r>
            <a:endParaRPr sz="1800">
              <a:solidFill>
                <a:srgbClr val="000000"/>
              </a:solidFill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Enrollment in career pathway course sequence; </a:t>
            </a:r>
            <a:endParaRPr sz="1800">
              <a:solidFill>
                <a:srgbClr val="000000"/>
              </a:solidFill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College Academic Advising; </a:t>
            </a:r>
            <a:endParaRPr sz="1800">
              <a:solidFill>
                <a:srgbClr val="000000"/>
              </a:solidFill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Senior year math class; </a:t>
            </a:r>
            <a:endParaRPr sz="1800">
              <a:solidFill>
                <a:srgbClr val="000000"/>
              </a:solidFill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Completion of a math class after Algebra II.	</a:t>
            </a:r>
            <a:endParaRPr b="1" sz="2400">
              <a:solidFill>
                <a:srgbClr val="000000"/>
              </a:solidFill>
            </a:endParaRPr>
          </a:p>
        </p:txBody>
      </p:sp>
      <p:pic>
        <p:nvPicPr>
          <p:cNvPr id="115" name="Google Shape;11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83875" y="177425"/>
            <a:ext cx="1248425" cy="168537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1"/>
          <p:cNvSpPr txBox="1"/>
          <p:nvPr/>
        </p:nvSpPr>
        <p:spPr>
          <a:xfrm>
            <a:off x="311700" y="1335125"/>
            <a:ext cx="7102200" cy="8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roxima Nova"/>
                <a:ea typeface="Proxima Nova"/>
                <a:cs typeface="Proxima Nova"/>
                <a:sym typeface="Proxima Nova"/>
              </a:rPr>
              <a:t>T</a:t>
            </a:r>
            <a:r>
              <a:rPr lang="en" sz="1900">
                <a:latin typeface="Proxima Nova"/>
                <a:ea typeface="Proxima Nova"/>
                <a:cs typeface="Proxima Nova"/>
                <a:sym typeface="Proxima Nova"/>
              </a:rPr>
              <a:t>he following factors are supported in research as correlating to success in college:</a:t>
            </a:r>
            <a:endParaRPr sz="21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